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59" r:id="rId8"/>
    <p:sldId id="262" r:id="rId9"/>
    <p:sldId id="260" r:id="rId10"/>
    <p:sldId id="263" r:id="rId11"/>
    <p:sldId id="264" r:id="rId12"/>
    <p:sldId id="274" r:id="rId13"/>
    <p:sldId id="265" r:id="rId14"/>
    <p:sldId id="270" r:id="rId15"/>
    <p:sldId id="271" r:id="rId16"/>
    <p:sldId id="269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>
        <p:scale>
          <a:sx n="66" d="100"/>
          <a:sy n="66" d="100"/>
        </p:scale>
        <p:origin x="708" y="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C60090-E560-4CDF-BC4E-D96F46B3AA60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766D5232-5269-4CEF-A609-58A76E058133}">
      <dgm:prSet phldrT="[Text]"/>
      <dgm:spPr/>
      <dgm:t>
        <a:bodyPr/>
        <a:lstStyle/>
        <a:p>
          <a:r>
            <a:rPr lang="en-US" dirty="0"/>
            <a:t>Holder </a:t>
          </a:r>
          <a:r>
            <a:rPr lang="en-US" dirty="0" err="1"/>
            <a:t>excercises</a:t>
          </a:r>
          <a:r>
            <a:rPr lang="en-US" dirty="0"/>
            <a:t> the options before maturity date </a:t>
          </a:r>
        </a:p>
      </dgm:t>
    </dgm:pt>
    <dgm:pt modelId="{594A7A0B-4D6C-4207-ADA7-2A91D3E3DBF9}" type="parTrans" cxnId="{22DA2DFC-574E-452B-B735-0202823E715F}">
      <dgm:prSet/>
      <dgm:spPr/>
      <dgm:t>
        <a:bodyPr/>
        <a:lstStyle/>
        <a:p>
          <a:endParaRPr lang="en-US"/>
        </a:p>
      </dgm:t>
    </dgm:pt>
    <dgm:pt modelId="{E9CA5FE8-3481-475E-8913-191077284CA2}" type="sibTrans" cxnId="{22DA2DFC-574E-452B-B735-0202823E715F}">
      <dgm:prSet/>
      <dgm:spPr/>
      <dgm:t>
        <a:bodyPr/>
        <a:lstStyle/>
        <a:p>
          <a:endParaRPr lang="en-US"/>
        </a:p>
      </dgm:t>
    </dgm:pt>
    <dgm:pt modelId="{77A84CF8-1112-46F9-90A4-4F1CE3471E28}">
      <dgm:prSet phldrT="[Text]"/>
      <dgm:spPr/>
      <dgm:t>
        <a:bodyPr/>
        <a:lstStyle/>
        <a:p>
          <a:r>
            <a:rPr lang="en-US" dirty="0"/>
            <a:t>Holder pays strike price with previously owned shares</a:t>
          </a:r>
        </a:p>
      </dgm:t>
    </dgm:pt>
    <dgm:pt modelId="{4C5448EC-36D5-49F6-8DE5-4BBFA397FB4F}" type="parTrans" cxnId="{0AA47245-D593-40B8-BDFD-1502EDED8A47}">
      <dgm:prSet/>
      <dgm:spPr/>
      <dgm:t>
        <a:bodyPr/>
        <a:lstStyle/>
        <a:p>
          <a:endParaRPr lang="en-US"/>
        </a:p>
      </dgm:t>
    </dgm:pt>
    <dgm:pt modelId="{BC9CA416-EB32-4BE2-8100-17AEF8C32665}" type="sibTrans" cxnId="{0AA47245-D593-40B8-BDFD-1502EDED8A47}">
      <dgm:prSet/>
      <dgm:spPr/>
      <dgm:t>
        <a:bodyPr/>
        <a:lstStyle/>
        <a:p>
          <a:endParaRPr lang="en-US"/>
        </a:p>
      </dgm:t>
    </dgm:pt>
    <dgm:pt modelId="{B415B6EC-048F-4848-8C04-F62896AAAF13}">
      <dgm:prSet phldrT="[Text]"/>
      <dgm:spPr/>
      <dgm:t>
        <a:bodyPr/>
        <a:lstStyle/>
        <a:p>
          <a:r>
            <a:rPr lang="en-US" dirty="0"/>
            <a:t>For every option exercised, the holder receives one new share</a:t>
          </a:r>
        </a:p>
      </dgm:t>
    </dgm:pt>
    <dgm:pt modelId="{2DF60E8E-9AF4-46D1-B23C-0795AFCD612F}" type="parTrans" cxnId="{EBC81302-309E-41FD-9E27-07BC42713CB2}">
      <dgm:prSet/>
      <dgm:spPr/>
      <dgm:t>
        <a:bodyPr/>
        <a:lstStyle/>
        <a:p>
          <a:endParaRPr lang="en-US"/>
        </a:p>
      </dgm:t>
    </dgm:pt>
    <dgm:pt modelId="{D83154F5-6BFD-41F6-B4E9-997771F08AB4}" type="sibTrans" cxnId="{EBC81302-309E-41FD-9E27-07BC42713CB2}">
      <dgm:prSet/>
      <dgm:spPr/>
      <dgm:t>
        <a:bodyPr/>
        <a:lstStyle/>
        <a:p>
          <a:endParaRPr lang="en-US"/>
        </a:p>
      </dgm:t>
    </dgm:pt>
    <dgm:pt modelId="{DEDFBD8E-A61C-4C08-9AF0-AB634F32631F}">
      <dgm:prSet phldrT="[Text]"/>
      <dgm:spPr/>
      <dgm:t>
        <a:bodyPr/>
        <a:lstStyle/>
        <a:p>
          <a:r>
            <a:rPr lang="en-US" dirty="0"/>
            <a:t>For every share tendered to pay the strike, the holder receives a reload option</a:t>
          </a:r>
        </a:p>
      </dgm:t>
    </dgm:pt>
    <dgm:pt modelId="{1FC05D7C-26C5-47D7-B210-155D17F5DAC2}" type="parTrans" cxnId="{C93AF466-34B9-4AEF-B0F6-FE612EBA4484}">
      <dgm:prSet/>
      <dgm:spPr/>
      <dgm:t>
        <a:bodyPr/>
        <a:lstStyle/>
        <a:p>
          <a:endParaRPr lang="en-US"/>
        </a:p>
      </dgm:t>
    </dgm:pt>
    <dgm:pt modelId="{06BE0A84-6ED4-4FB8-BE9A-FD3414B07333}" type="sibTrans" cxnId="{C93AF466-34B9-4AEF-B0F6-FE612EBA4484}">
      <dgm:prSet/>
      <dgm:spPr/>
      <dgm:t>
        <a:bodyPr/>
        <a:lstStyle/>
        <a:p>
          <a:endParaRPr lang="en-US"/>
        </a:p>
      </dgm:t>
    </dgm:pt>
    <dgm:pt modelId="{3C7D6D6E-D154-4C7A-B598-154F63E58C9C}" type="pres">
      <dgm:prSet presAssocID="{C4C60090-E560-4CDF-BC4E-D96F46B3AA60}" presName="Name0" presStyleCnt="0">
        <dgm:presLayoutVars>
          <dgm:dir/>
          <dgm:resizeHandles val="exact"/>
        </dgm:presLayoutVars>
      </dgm:prSet>
      <dgm:spPr/>
    </dgm:pt>
    <dgm:pt modelId="{067FF6E7-8A6E-4447-B8EE-F88FAB25844B}" type="pres">
      <dgm:prSet presAssocID="{766D5232-5269-4CEF-A609-58A76E058133}" presName="node" presStyleLbl="node1" presStyleIdx="0" presStyleCnt="4">
        <dgm:presLayoutVars>
          <dgm:bulletEnabled val="1"/>
        </dgm:presLayoutVars>
      </dgm:prSet>
      <dgm:spPr/>
    </dgm:pt>
    <dgm:pt modelId="{85FF1964-43AB-4ADB-84AE-5BC4AC125B06}" type="pres">
      <dgm:prSet presAssocID="{E9CA5FE8-3481-475E-8913-191077284CA2}" presName="sibTrans" presStyleLbl="sibTrans2D1" presStyleIdx="0" presStyleCnt="3"/>
      <dgm:spPr/>
    </dgm:pt>
    <dgm:pt modelId="{872C094F-62E2-4E18-A755-9404928DAF48}" type="pres">
      <dgm:prSet presAssocID="{E9CA5FE8-3481-475E-8913-191077284CA2}" presName="connectorText" presStyleLbl="sibTrans2D1" presStyleIdx="0" presStyleCnt="3"/>
      <dgm:spPr/>
    </dgm:pt>
    <dgm:pt modelId="{50052479-9267-46C7-AC19-9BFC9B3DF3E1}" type="pres">
      <dgm:prSet presAssocID="{77A84CF8-1112-46F9-90A4-4F1CE3471E28}" presName="node" presStyleLbl="node1" presStyleIdx="1" presStyleCnt="4">
        <dgm:presLayoutVars>
          <dgm:bulletEnabled val="1"/>
        </dgm:presLayoutVars>
      </dgm:prSet>
      <dgm:spPr/>
    </dgm:pt>
    <dgm:pt modelId="{490D22EF-1C7F-4099-A37F-9548746D4676}" type="pres">
      <dgm:prSet presAssocID="{BC9CA416-EB32-4BE2-8100-17AEF8C32665}" presName="sibTrans" presStyleLbl="sibTrans2D1" presStyleIdx="1" presStyleCnt="3"/>
      <dgm:spPr/>
    </dgm:pt>
    <dgm:pt modelId="{FC953FBA-A56D-4316-8157-256F5D448048}" type="pres">
      <dgm:prSet presAssocID="{BC9CA416-EB32-4BE2-8100-17AEF8C32665}" presName="connectorText" presStyleLbl="sibTrans2D1" presStyleIdx="1" presStyleCnt="3"/>
      <dgm:spPr/>
    </dgm:pt>
    <dgm:pt modelId="{4B2B3A32-749E-4FBB-A789-76E0F027343D}" type="pres">
      <dgm:prSet presAssocID="{B415B6EC-048F-4848-8C04-F62896AAAF13}" presName="node" presStyleLbl="node1" presStyleIdx="2" presStyleCnt="4">
        <dgm:presLayoutVars>
          <dgm:bulletEnabled val="1"/>
        </dgm:presLayoutVars>
      </dgm:prSet>
      <dgm:spPr/>
    </dgm:pt>
    <dgm:pt modelId="{39DEA58F-A82E-4676-9ED1-20DC9E653F1B}" type="pres">
      <dgm:prSet presAssocID="{D83154F5-6BFD-41F6-B4E9-997771F08AB4}" presName="sibTrans" presStyleLbl="sibTrans2D1" presStyleIdx="2" presStyleCnt="3"/>
      <dgm:spPr/>
    </dgm:pt>
    <dgm:pt modelId="{673873A7-BA54-41AA-8DD7-4F38AFA238B0}" type="pres">
      <dgm:prSet presAssocID="{D83154F5-6BFD-41F6-B4E9-997771F08AB4}" presName="connectorText" presStyleLbl="sibTrans2D1" presStyleIdx="2" presStyleCnt="3"/>
      <dgm:spPr/>
    </dgm:pt>
    <dgm:pt modelId="{7B5328FE-B32F-459A-B2D9-DD2739D228CC}" type="pres">
      <dgm:prSet presAssocID="{DEDFBD8E-A61C-4C08-9AF0-AB634F32631F}" presName="node" presStyleLbl="node1" presStyleIdx="3" presStyleCnt="4">
        <dgm:presLayoutVars>
          <dgm:bulletEnabled val="1"/>
        </dgm:presLayoutVars>
      </dgm:prSet>
      <dgm:spPr/>
    </dgm:pt>
  </dgm:ptLst>
  <dgm:cxnLst>
    <dgm:cxn modelId="{0AA47245-D593-40B8-BDFD-1502EDED8A47}" srcId="{C4C60090-E560-4CDF-BC4E-D96F46B3AA60}" destId="{77A84CF8-1112-46F9-90A4-4F1CE3471E28}" srcOrd="1" destOrd="0" parTransId="{4C5448EC-36D5-49F6-8DE5-4BBFA397FB4F}" sibTransId="{BC9CA416-EB32-4BE2-8100-17AEF8C32665}"/>
    <dgm:cxn modelId="{DAD223BD-A7B5-4CCF-B996-A247E834483A}" type="presOf" srcId="{E9CA5FE8-3481-475E-8913-191077284CA2}" destId="{872C094F-62E2-4E18-A755-9404928DAF48}" srcOrd="1" destOrd="0" presId="urn:microsoft.com/office/officeart/2005/8/layout/process1"/>
    <dgm:cxn modelId="{EBC81302-309E-41FD-9E27-07BC42713CB2}" srcId="{C4C60090-E560-4CDF-BC4E-D96F46B3AA60}" destId="{B415B6EC-048F-4848-8C04-F62896AAAF13}" srcOrd="2" destOrd="0" parTransId="{2DF60E8E-9AF4-46D1-B23C-0795AFCD612F}" sibTransId="{D83154F5-6BFD-41F6-B4E9-997771F08AB4}"/>
    <dgm:cxn modelId="{9B828111-56A2-4A09-8F4F-B681203B546F}" type="presOf" srcId="{BC9CA416-EB32-4BE2-8100-17AEF8C32665}" destId="{490D22EF-1C7F-4099-A37F-9548746D4676}" srcOrd="0" destOrd="0" presId="urn:microsoft.com/office/officeart/2005/8/layout/process1"/>
    <dgm:cxn modelId="{7B35DD54-41A5-441C-BD83-3485C2B9DECC}" type="presOf" srcId="{766D5232-5269-4CEF-A609-58A76E058133}" destId="{067FF6E7-8A6E-4447-B8EE-F88FAB25844B}" srcOrd="0" destOrd="0" presId="urn:microsoft.com/office/officeart/2005/8/layout/process1"/>
    <dgm:cxn modelId="{EBDB9B78-98CE-4BBD-9420-E52E41746910}" type="presOf" srcId="{D83154F5-6BFD-41F6-B4E9-997771F08AB4}" destId="{39DEA58F-A82E-4676-9ED1-20DC9E653F1B}" srcOrd="0" destOrd="0" presId="urn:microsoft.com/office/officeart/2005/8/layout/process1"/>
    <dgm:cxn modelId="{381C451D-DD48-44B2-AFDF-56F35C4965FB}" type="presOf" srcId="{B415B6EC-048F-4848-8C04-F62896AAAF13}" destId="{4B2B3A32-749E-4FBB-A789-76E0F027343D}" srcOrd="0" destOrd="0" presId="urn:microsoft.com/office/officeart/2005/8/layout/process1"/>
    <dgm:cxn modelId="{C93AF466-34B9-4AEF-B0F6-FE612EBA4484}" srcId="{C4C60090-E560-4CDF-BC4E-D96F46B3AA60}" destId="{DEDFBD8E-A61C-4C08-9AF0-AB634F32631F}" srcOrd="3" destOrd="0" parTransId="{1FC05D7C-26C5-47D7-B210-155D17F5DAC2}" sibTransId="{06BE0A84-6ED4-4FB8-BE9A-FD3414B07333}"/>
    <dgm:cxn modelId="{81BAEB17-2DAE-4A0F-89EC-41E673A8C104}" type="presOf" srcId="{D83154F5-6BFD-41F6-B4E9-997771F08AB4}" destId="{673873A7-BA54-41AA-8DD7-4F38AFA238B0}" srcOrd="1" destOrd="0" presId="urn:microsoft.com/office/officeart/2005/8/layout/process1"/>
    <dgm:cxn modelId="{7E63438B-57E1-4B92-AC24-CB4CD5D46766}" type="presOf" srcId="{DEDFBD8E-A61C-4C08-9AF0-AB634F32631F}" destId="{7B5328FE-B32F-459A-B2D9-DD2739D228CC}" srcOrd="0" destOrd="0" presId="urn:microsoft.com/office/officeart/2005/8/layout/process1"/>
    <dgm:cxn modelId="{22DA2DFC-574E-452B-B735-0202823E715F}" srcId="{C4C60090-E560-4CDF-BC4E-D96F46B3AA60}" destId="{766D5232-5269-4CEF-A609-58A76E058133}" srcOrd="0" destOrd="0" parTransId="{594A7A0B-4D6C-4207-ADA7-2A91D3E3DBF9}" sibTransId="{E9CA5FE8-3481-475E-8913-191077284CA2}"/>
    <dgm:cxn modelId="{893A76BA-E9E2-4365-9A15-406C264B5A7F}" type="presOf" srcId="{77A84CF8-1112-46F9-90A4-4F1CE3471E28}" destId="{50052479-9267-46C7-AC19-9BFC9B3DF3E1}" srcOrd="0" destOrd="0" presId="urn:microsoft.com/office/officeart/2005/8/layout/process1"/>
    <dgm:cxn modelId="{A5A92E63-0AC4-4694-B7CD-AF0AB7AA7213}" type="presOf" srcId="{BC9CA416-EB32-4BE2-8100-17AEF8C32665}" destId="{FC953FBA-A56D-4316-8157-256F5D448048}" srcOrd="1" destOrd="0" presId="urn:microsoft.com/office/officeart/2005/8/layout/process1"/>
    <dgm:cxn modelId="{94E8494D-BF11-4E6C-93A3-E843DE993208}" type="presOf" srcId="{E9CA5FE8-3481-475E-8913-191077284CA2}" destId="{85FF1964-43AB-4ADB-84AE-5BC4AC125B06}" srcOrd="0" destOrd="0" presId="urn:microsoft.com/office/officeart/2005/8/layout/process1"/>
    <dgm:cxn modelId="{B4B25998-FDB0-410D-8610-5B60728A6924}" type="presOf" srcId="{C4C60090-E560-4CDF-BC4E-D96F46B3AA60}" destId="{3C7D6D6E-D154-4C7A-B598-154F63E58C9C}" srcOrd="0" destOrd="0" presId="urn:microsoft.com/office/officeart/2005/8/layout/process1"/>
    <dgm:cxn modelId="{9808E6AA-2FE9-47A1-B605-56ABC8D00D7D}" type="presParOf" srcId="{3C7D6D6E-D154-4C7A-B598-154F63E58C9C}" destId="{067FF6E7-8A6E-4447-B8EE-F88FAB25844B}" srcOrd="0" destOrd="0" presId="urn:microsoft.com/office/officeart/2005/8/layout/process1"/>
    <dgm:cxn modelId="{4575D849-FCB6-4FD9-9FCE-9A212043945F}" type="presParOf" srcId="{3C7D6D6E-D154-4C7A-B598-154F63E58C9C}" destId="{85FF1964-43AB-4ADB-84AE-5BC4AC125B06}" srcOrd="1" destOrd="0" presId="urn:microsoft.com/office/officeart/2005/8/layout/process1"/>
    <dgm:cxn modelId="{E98C9E27-2D36-4E8D-82BA-D4B3E8C12A2D}" type="presParOf" srcId="{85FF1964-43AB-4ADB-84AE-5BC4AC125B06}" destId="{872C094F-62E2-4E18-A755-9404928DAF48}" srcOrd="0" destOrd="0" presId="urn:microsoft.com/office/officeart/2005/8/layout/process1"/>
    <dgm:cxn modelId="{07968FF8-C969-4ED6-B6A9-60C8A80BBE6A}" type="presParOf" srcId="{3C7D6D6E-D154-4C7A-B598-154F63E58C9C}" destId="{50052479-9267-46C7-AC19-9BFC9B3DF3E1}" srcOrd="2" destOrd="0" presId="urn:microsoft.com/office/officeart/2005/8/layout/process1"/>
    <dgm:cxn modelId="{347A75CE-B834-499D-AFBD-EA158B0BC5A5}" type="presParOf" srcId="{3C7D6D6E-D154-4C7A-B598-154F63E58C9C}" destId="{490D22EF-1C7F-4099-A37F-9548746D4676}" srcOrd="3" destOrd="0" presId="urn:microsoft.com/office/officeart/2005/8/layout/process1"/>
    <dgm:cxn modelId="{7907D774-424B-4C9A-BCC9-1CBA23EE5584}" type="presParOf" srcId="{490D22EF-1C7F-4099-A37F-9548746D4676}" destId="{FC953FBA-A56D-4316-8157-256F5D448048}" srcOrd="0" destOrd="0" presId="urn:microsoft.com/office/officeart/2005/8/layout/process1"/>
    <dgm:cxn modelId="{C8D8564C-650E-44C2-9821-FEF58B7DACE1}" type="presParOf" srcId="{3C7D6D6E-D154-4C7A-B598-154F63E58C9C}" destId="{4B2B3A32-749E-4FBB-A789-76E0F027343D}" srcOrd="4" destOrd="0" presId="urn:microsoft.com/office/officeart/2005/8/layout/process1"/>
    <dgm:cxn modelId="{1C0674E8-FB9E-46F6-9970-7D99A7B29A08}" type="presParOf" srcId="{3C7D6D6E-D154-4C7A-B598-154F63E58C9C}" destId="{39DEA58F-A82E-4676-9ED1-20DC9E653F1B}" srcOrd="5" destOrd="0" presId="urn:microsoft.com/office/officeart/2005/8/layout/process1"/>
    <dgm:cxn modelId="{35C505D4-DFB8-4C7A-A1E4-5141CE73C684}" type="presParOf" srcId="{39DEA58F-A82E-4676-9ED1-20DC9E653F1B}" destId="{673873A7-BA54-41AA-8DD7-4F38AFA238B0}" srcOrd="0" destOrd="0" presId="urn:microsoft.com/office/officeart/2005/8/layout/process1"/>
    <dgm:cxn modelId="{EDF40EA0-62E3-41C3-A501-A484B28BD418}" type="presParOf" srcId="{3C7D6D6E-D154-4C7A-B598-154F63E58C9C}" destId="{7B5328FE-B32F-459A-B2D9-DD2739D228C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FF6E7-8A6E-4447-B8EE-F88FAB25844B}">
      <dsp:nvSpPr>
        <dsp:cNvPr id="0" name=""/>
        <dsp:cNvSpPr/>
      </dsp:nvSpPr>
      <dsp:spPr>
        <a:xfrm>
          <a:off x="4621" y="1431021"/>
          <a:ext cx="2020453" cy="14892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Holder </a:t>
          </a:r>
          <a:r>
            <a:rPr lang="en-US" sz="1800" kern="1200" dirty="0" err="1"/>
            <a:t>excercises</a:t>
          </a:r>
          <a:r>
            <a:rPr lang="en-US" sz="1800" kern="1200" dirty="0"/>
            <a:t> the options before maturity date </a:t>
          </a:r>
        </a:p>
      </dsp:txBody>
      <dsp:txXfrm>
        <a:off x="48241" y="1474641"/>
        <a:ext cx="1933213" cy="1402055"/>
      </dsp:txXfrm>
    </dsp:sp>
    <dsp:sp modelId="{85FF1964-43AB-4ADB-84AE-5BC4AC125B06}">
      <dsp:nvSpPr>
        <dsp:cNvPr id="0" name=""/>
        <dsp:cNvSpPr/>
      </dsp:nvSpPr>
      <dsp:spPr>
        <a:xfrm>
          <a:off x="222711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227119" y="2025346"/>
        <a:ext cx="299835" cy="300644"/>
      </dsp:txXfrm>
    </dsp:sp>
    <dsp:sp modelId="{50052479-9267-46C7-AC19-9BFC9B3DF3E1}">
      <dsp:nvSpPr>
        <dsp:cNvPr id="0" name=""/>
        <dsp:cNvSpPr/>
      </dsp:nvSpPr>
      <dsp:spPr>
        <a:xfrm>
          <a:off x="2833255" y="1431021"/>
          <a:ext cx="2020453" cy="1489295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Holder pays strike price with previously owned shares</a:t>
          </a:r>
        </a:p>
      </dsp:txBody>
      <dsp:txXfrm>
        <a:off x="2876875" y="1474641"/>
        <a:ext cx="1933213" cy="1402055"/>
      </dsp:txXfrm>
    </dsp:sp>
    <dsp:sp modelId="{490D22EF-1C7F-4099-A37F-9548746D4676}">
      <dsp:nvSpPr>
        <dsp:cNvPr id="0" name=""/>
        <dsp:cNvSpPr/>
      </dsp:nvSpPr>
      <dsp:spPr>
        <a:xfrm>
          <a:off x="5055754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5055754" y="2025346"/>
        <a:ext cx="299835" cy="300644"/>
      </dsp:txXfrm>
    </dsp:sp>
    <dsp:sp modelId="{4B2B3A32-749E-4FBB-A789-76E0F027343D}">
      <dsp:nvSpPr>
        <dsp:cNvPr id="0" name=""/>
        <dsp:cNvSpPr/>
      </dsp:nvSpPr>
      <dsp:spPr>
        <a:xfrm>
          <a:off x="5661890" y="1431021"/>
          <a:ext cx="2020453" cy="1489295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For every option exercised, the holder receives one new share</a:t>
          </a:r>
        </a:p>
      </dsp:txBody>
      <dsp:txXfrm>
        <a:off x="5705510" y="1474641"/>
        <a:ext cx="1933213" cy="1402055"/>
      </dsp:txXfrm>
    </dsp:sp>
    <dsp:sp modelId="{39DEA58F-A82E-4676-9ED1-20DC9E653F1B}">
      <dsp:nvSpPr>
        <dsp:cNvPr id="0" name=""/>
        <dsp:cNvSpPr/>
      </dsp:nvSpPr>
      <dsp:spPr>
        <a:xfrm>
          <a:off x="7884389" y="1925132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7884389" y="2025346"/>
        <a:ext cx="299835" cy="300644"/>
      </dsp:txXfrm>
    </dsp:sp>
    <dsp:sp modelId="{7B5328FE-B32F-459A-B2D9-DD2739D228CC}">
      <dsp:nvSpPr>
        <dsp:cNvPr id="0" name=""/>
        <dsp:cNvSpPr/>
      </dsp:nvSpPr>
      <dsp:spPr>
        <a:xfrm>
          <a:off x="8490525" y="1431021"/>
          <a:ext cx="2020453" cy="1489295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For every share tendered to pay the strike, the holder receives a reload option</a:t>
          </a:r>
        </a:p>
      </dsp:txBody>
      <dsp:txXfrm>
        <a:off x="8534145" y="1474641"/>
        <a:ext cx="1933213" cy="1402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8A4-1508-4CFF-8516-DED4D0815AC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1360-432D-4D95-823D-CAE3333C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9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8A4-1508-4CFF-8516-DED4D0815AC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1360-432D-4D95-823D-CAE3333C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5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8A4-1508-4CFF-8516-DED4D0815AC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1360-432D-4D95-823D-CAE3333C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5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8A4-1508-4CFF-8516-DED4D0815AC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1360-432D-4D95-823D-CAE3333C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79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8A4-1508-4CFF-8516-DED4D0815AC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1360-432D-4D95-823D-CAE3333C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0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8A4-1508-4CFF-8516-DED4D0815AC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1360-432D-4D95-823D-CAE3333C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4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8A4-1508-4CFF-8516-DED4D0815AC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1360-432D-4D95-823D-CAE3333C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7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8A4-1508-4CFF-8516-DED4D0815AC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1360-432D-4D95-823D-CAE3333C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8A4-1508-4CFF-8516-DED4D0815AC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1360-432D-4D95-823D-CAE3333C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2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8A4-1508-4CFF-8516-DED4D0815AC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1360-432D-4D95-823D-CAE3333C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0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118A4-1508-4CFF-8516-DED4D0815AC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91360-432D-4D95-823D-CAE3333C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0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118A4-1508-4CFF-8516-DED4D0815AC5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91360-432D-4D95-823D-CAE3333C7F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6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Employee Reload Options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21846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Paper by: </a:t>
            </a:r>
          </a:p>
          <a:p>
            <a:r>
              <a:rPr lang="en-US" dirty="0"/>
              <a:t>Philip H. Dybvig, Washington University</a:t>
            </a:r>
          </a:p>
          <a:p>
            <a:r>
              <a:rPr lang="en-US" dirty="0"/>
              <a:t>Mark </a:t>
            </a:r>
            <a:r>
              <a:rPr lang="en-US" dirty="0" err="1"/>
              <a:t>Loewenstein</a:t>
            </a:r>
            <a:r>
              <a:rPr lang="en-US" dirty="0"/>
              <a:t>, Boston University</a:t>
            </a:r>
          </a:p>
          <a:p>
            <a:endParaRPr lang="en-US" dirty="0"/>
          </a:p>
          <a:p>
            <a:r>
              <a:rPr lang="en-US" dirty="0"/>
              <a:t>Presented by:</a:t>
            </a:r>
          </a:p>
          <a:p>
            <a:r>
              <a:rPr lang="en-US" dirty="0"/>
              <a:t>K. Joseph Carroll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154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The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532" y="1726760"/>
            <a:ext cx="11548533" cy="4351338"/>
          </a:xfrm>
        </p:spPr>
        <p:txBody>
          <a:bodyPr/>
          <a:lstStyle/>
          <a:p>
            <a:r>
              <a:rPr lang="en-US" dirty="0"/>
              <a:t>Two primitive assets</a:t>
            </a:r>
          </a:p>
          <a:p>
            <a:pPr lvl="1"/>
            <a:r>
              <a:rPr lang="en-US" dirty="0"/>
              <a:t>“the bond” – locally riskless</a:t>
            </a:r>
          </a:p>
          <a:p>
            <a:pPr lvl="1"/>
            <a:r>
              <a:rPr lang="en-US" dirty="0"/>
              <a:t>“the stock” – risky asset</a:t>
            </a:r>
          </a:p>
          <a:p>
            <a:r>
              <a:rPr lang="en-US" dirty="0"/>
              <a:t>S(t), the risky asset, may pay dividends and thus can only jump down</a:t>
            </a:r>
          </a:p>
          <a:p>
            <a:r>
              <a:rPr lang="en-US" dirty="0"/>
              <a:t>alpha(t)=number bonds held, B(t) = bond process, theta(t) = number stocks held, S(t) = stock process, C(t) = cash flow, D(t) &gt; 0 = cumulative dividend per share. W(t) is the nonnegative wealth process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33498"/>
            <a:ext cx="12192000" cy="8810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0222"/>
            <a:ext cx="12192000" cy="663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49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The Discrete Exercise of The Option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Assumption in this case: The holder has enough shares to pay the initial price, can retain the shares on exercise</a:t>
            </a:r>
          </a:p>
          <a:p>
            <a:r>
              <a:rPr lang="en-US" dirty="0"/>
              <a:t>Payoff at time t&lt;=T is 1-K/S(t) shares, plus K/S(t) reload options</a:t>
            </a:r>
          </a:p>
          <a:p>
            <a:r>
              <a:rPr lang="en-US" dirty="0"/>
              <a:t>In this framework, we assume there are discrete times                                 where exercise is available.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620558"/>
            <a:ext cx="3648074" cy="45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162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/>
          <a:lstStyle/>
          <a:p>
            <a:r>
              <a:rPr lang="en-US" dirty="0"/>
              <a:t>First exercise:                                   shares and                       reload options with strike</a:t>
            </a:r>
          </a:p>
          <a:p>
            <a:r>
              <a:rPr lang="en-US" dirty="0"/>
              <a:t>Second exercise:                                                    share, and in total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                        share and                                 reload options </a:t>
            </a:r>
          </a:p>
          <a:p>
            <a:r>
              <a:rPr lang="en-US" dirty="0"/>
              <a:t>General form:                                shares and            reload options.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287" y="1724554"/>
            <a:ext cx="2714625" cy="638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7979" y="1766889"/>
            <a:ext cx="1828800" cy="571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6958" y="2197628"/>
            <a:ext cx="1123950" cy="600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5171" y="2679169"/>
            <a:ext cx="3971925" cy="5238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1820" y="3191933"/>
            <a:ext cx="7286625" cy="5238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24004" y="3203044"/>
            <a:ext cx="1647825" cy="5238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21820" y="4708262"/>
            <a:ext cx="3427317" cy="172508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95171" y="4001294"/>
            <a:ext cx="1724025" cy="6953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351085" y="3946262"/>
            <a:ext cx="79057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539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optimal to exercise the reload option whenever it is in the money, and not when it is out of the money. </a:t>
            </a:r>
          </a:p>
          <a:p>
            <a:r>
              <a:rPr lang="en-US" dirty="0"/>
              <a:t>Exercise process: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or the maximum of the strike and the highest stock price in the life of </a:t>
            </a:r>
            <a:r>
              <a:rPr lang="en-US"/>
              <a:t>the option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825" y="3170766"/>
            <a:ext cx="843915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114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Valuation of Reload Options, Continuous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245" y="1825625"/>
            <a:ext cx="10515600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Black Scholes Derivation -&gt;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938" y="1825625"/>
            <a:ext cx="8801100" cy="742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045" y="2710313"/>
            <a:ext cx="11063078" cy="130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88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Black Scholes Case With/Without Dividends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05283"/>
            <a:ext cx="7871749" cy="9708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46" y="2443773"/>
            <a:ext cx="6019754" cy="39180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8317" y="2380112"/>
            <a:ext cx="6071419" cy="398169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0277" y="6361802"/>
            <a:ext cx="11619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Value comparison of Euro Call to Reload with no dividends (Left) and with Dividends (Right). Note the larger gap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43336" y="2074441"/>
            <a:ext cx="8605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“A share grant and a European call option”</a:t>
            </a:r>
          </a:p>
        </p:txBody>
      </p:sp>
    </p:spTree>
    <p:extLst>
      <p:ext uri="{BB962C8B-B14F-4D97-AF65-F5344CB8AC3E}">
        <p14:creationId xmlns:p14="http://schemas.microsoft.com/office/powerpoint/2010/main" val="2689305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Similarities to Standard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Black-Scholes, like the American call, a reload option’s value is:</a:t>
            </a:r>
          </a:p>
          <a:p>
            <a:pPr lvl="1"/>
            <a:r>
              <a:rPr lang="en-US" dirty="0"/>
              <a:t>Decreasing in strike</a:t>
            </a:r>
          </a:p>
          <a:p>
            <a:pPr lvl="1"/>
            <a:r>
              <a:rPr lang="en-US" dirty="0"/>
              <a:t>Increasing in stock price</a:t>
            </a:r>
          </a:p>
          <a:p>
            <a:pPr lvl="1"/>
            <a:r>
              <a:rPr lang="en-US" dirty="0"/>
              <a:t>Increasing in maturity</a:t>
            </a:r>
          </a:p>
          <a:p>
            <a:pPr lvl="1"/>
            <a:r>
              <a:rPr lang="en-US" dirty="0"/>
              <a:t>Decreasing in dividend rate</a:t>
            </a:r>
          </a:p>
          <a:p>
            <a:pPr lvl="1"/>
            <a:r>
              <a:rPr lang="en-US" dirty="0"/>
              <a:t>Increasing with volatility/risk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21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Time Vesting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Exercise is most attractive</a:t>
            </a:r>
          </a:p>
          <a:p>
            <a:pPr marL="0" indent="0">
              <a:buNone/>
            </a:pPr>
            <a:r>
              <a:rPr lang="en-US" dirty="0"/>
              <a:t>at later dates when there is</a:t>
            </a:r>
          </a:p>
          <a:p>
            <a:pPr marL="0" indent="0">
              <a:buNone/>
            </a:pPr>
            <a:r>
              <a:rPr lang="en-US" dirty="0"/>
              <a:t>a multiple of the vesting </a:t>
            </a:r>
          </a:p>
          <a:p>
            <a:pPr marL="0" indent="0">
              <a:buNone/>
            </a:pPr>
            <a:r>
              <a:rPr lang="en-US" dirty="0"/>
              <a:t>period (typically 6 </a:t>
            </a:r>
            <a:r>
              <a:rPr lang="en-US" dirty="0" err="1"/>
              <a:t>mo</a:t>
            </a:r>
            <a:r>
              <a:rPr lang="en-US" dirty="0"/>
              <a:t>) left</a:t>
            </a:r>
          </a:p>
          <a:p>
            <a:pPr marL="0" indent="0">
              <a:buNone/>
            </a:pPr>
            <a:r>
              <a:rPr lang="en-US" dirty="0"/>
              <a:t>in the option’s life, thus early</a:t>
            </a:r>
          </a:p>
          <a:p>
            <a:pPr marL="0" indent="0">
              <a:buNone/>
            </a:pPr>
            <a:r>
              <a:rPr lang="en-US" dirty="0"/>
              <a:t>Exercise boundary is flatter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399" y="1690688"/>
            <a:ext cx="6492209" cy="445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226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Conclusion/Opinion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very important to understand the true valuation of exotic derivatives</a:t>
            </a:r>
          </a:p>
          <a:p>
            <a:r>
              <a:rPr lang="en-US" dirty="0"/>
              <a:t>Executive compensation is heavily reliant on stock options</a:t>
            </a:r>
          </a:p>
          <a:p>
            <a:r>
              <a:rPr lang="en-US" dirty="0"/>
              <a:t>Anger and skepticism on exotic derivatives, especially some executive options, can be lessened by identifying boundaries, valuation, and by comparing to other more accepted derivatives</a:t>
            </a:r>
          </a:p>
          <a:p>
            <a:r>
              <a:rPr lang="en-US" dirty="0"/>
              <a:t>Things get much more complicated when we consider taxes and transaction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95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What Is A Reload Option?</a:t>
            </a:r>
          </a:p>
          <a:p>
            <a:pPr marL="514350" indent="-514350">
              <a:buAutoNum type="arabicPeriod"/>
            </a:pPr>
            <a:r>
              <a:rPr lang="en-US" dirty="0"/>
              <a:t>Background</a:t>
            </a:r>
          </a:p>
          <a:p>
            <a:pPr marL="514350" indent="-514350">
              <a:buAutoNum type="arabicPeriod"/>
            </a:pPr>
            <a:r>
              <a:rPr lang="en-US" dirty="0"/>
              <a:t>Assumptions and Set Up</a:t>
            </a:r>
          </a:p>
          <a:p>
            <a:pPr marL="514350" indent="-514350">
              <a:buAutoNum type="arabicPeriod"/>
            </a:pPr>
            <a:r>
              <a:rPr lang="en-US" dirty="0"/>
              <a:t>The Model</a:t>
            </a:r>
          </a:p>
          <a:p>
            <a:pPr marL="514350" indent="-514350">
              <a:buAutoNum type="arabicPeriod"/>
            </a:pPr>
            <a:r>
              <a:rPr lang="en-US" dirty="0"/>
              <a:t>Discrete Exercise</a:t>
            </a:r>
          </a:p>
          <a:p>
            <a:pPr marL="514350" indent="-514350">
              <a:buAutoNum type="arabicPeriod"/>
            </a:pPr>
            <a:r>
              <a:rPr lang="en-US" dirty="0"/>
              <a:t>Continuous Exercise</a:t>
            </a:r>
          </a:p>
          <a:p>
            <a:pPr marL="514350" indent="-514350">
              <a:buAutoNum type="arabicPeriod"/>
            </a:pPr>
            <a:r>
              <a:rPr lang="en-US" dirty="0"/>
              <a:t>Black Scholes and Dividends</a:t>
            </a:r>
          </a:p>
          <a:p>
            <a:pPr marL="514350" indent="-514350">
              <a:buAutoNum type="arabicPeriod"/>
            </a:pPr>
            <a:r>
              <a:rPr lang="en-US" dirty="0"/>
              <a:t>Time Vesting</a:t>
            </a:r>
          </a:p>
          <a:p>
            <a:pPr marL="514350" indent="-514350">
              <a:buAutoNum type="arabicPeriod"/>
            </a:pPr>
            <a:r>
              <a:rPr lang="en-US" dirty="0"/>
              <a:t>Conclusion and Opinion</a:t>
            </a:r>
          </a:p>
        </p:txBody>
      </p:sp>
    </p:spTree>
    <p:extLst>
      <p:ext uri="{BB962C8B-B14F-4D97-AF65-F5344CB8AC3E}">
        <p14:creationId xmlns:p14="http://schemas.microsoft.com/office/powerpoint/2010/main" val="425887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What Is A Reload Option?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exotic derivative</a:t>
            </a:r>
          </a:p>
          <a:p>
            <a:r>
              <a:rPr lang="en-US" dirty="0"/>
              <a:t>Essentially an American call option with a bonus for the holder</a:t>
            </a:r>
          </a:p>
          <a:p>
            <a:r>
              <a:rPr lang="en-US" dirty="0"/>
              <a:t>Popular use in executive compensation</a:t>
            </a:r>
          </a:p>
          <a:p>
            <a:pPr lvl="1"/>
            <a:r>
              <a:rPr lang="en-US" dirty="0"/>
              <a:t>Performance incentive, promotes executive ownership of the company</a:t>
            </a:r>
          </a:p>
        </p:txBody>
      </p:sp>
    </p:spTree>
    <p:extLst>
      <p:ext uri="{BB962C8B-B14F-4D97-AF65-F5344CB8AC3E}">
        <p14:creationId xmlns:p14="http://schemas.microsoft.com/office/powerpoint/2010/main" val="1438741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Reload Process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291422"/>
              </p:ext>
            </p:extLst>
          </p:nvPr>
        </p:nvGraphicFramePr>
        <p:xfrm>
          <a:off x="838200" y="148538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914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Reload Option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5430308"/>
          </a:xfrm>
        </p:spPr>
        <p:txBody>
          <a:bodyPr>
            <a:normAutofit/>
          </a:bodyPr>
          <a:lstStyle/>
          <a:p>
            <a:r>
              <a:rPr lang="en-US" dirty="0"/>
              <a:t>Bob owns 100 reload options with strike K = $100, A $10,000 gross strike.</a:t>
            </a:r>
          </a:p>
          <a:p>
            <a:r>
              <a:rPr lang="en-US" dirty="0"/>
              <a:t>Bob exercises his options before maturity at S = $125.</a:t>
            </a:r>
          </a:p>
          <a:p>
            <a:r>
              <a:rPr lang="en-US" dirty="0"/>
              <a:t>Bob must pay the $10,000 strike price with K/S = 80 shares. (80x$125=$10,000)</a:t>
            </a:r>
          </a:p>
          <a:p>
            <a:r>
              <a:rPr lang="en-US" dirty="0"/>
              <a:t>Every exercise grants a new share. Bob’s exercise grants him 100 new shares - 80 (pre-existing) tendered for strike price = 20 new shares of stock with market value $125*20=$2,500. </a:t>
            </a:r>
          </a:p>
          <a:p>
            <a:r>
              <a:rPr lang="en-US" dirty="0"/>
              <a:t>Bob is also granted 80 new options (one for each share tendered for K) with new strike $125 and same maturity as the original options. This is the “reload.”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36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and Conventions of Reloads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37334" cy="4351338"/>
          </a:xfrm>
        </p:spPr>
        <p:txBody>
          <a:bodyPr/>
          <a:lstStyle/>
          <a:p>
            <a:r>
              <a:rPr lang="en-US" dirty="0"/>
              <a:t>Most common: unlimited, uninhibited reloads</a:t>
            </a:r>
          </a:p>
          <a:p>
            <a:r>
              <a:rPr lang="en-US" dirty="0"/>
              <a:t>Some plans have unlimited reloads but with six month waiting period between exercises</a:t>
            </a:r>
          </a:p>
          <a:p>
            <a:r>
              <a:rPr lang="en-US" dirty="0"/>
              <a:t>Variations on amount of reloads</a:t>
            </a:r>
          </a:p>
          <a:p>
            <a:pPr lvl="1"/>
            <a:r>
              <a:rPr lang="en-US" dirty="0"/>
              <a:t>Some plans issue enough reloads to cover tax on strike price</a:t>
            </a:r>
          </a:p>
          <a:p>
            <a:pPr lvl="1"/>
            <a:r>
              <a:rPr lang="en-US" dirty="0"/>
              <a:t>Some plans issue reloads to replace ALL options exercised</a:t>
            </a:r>
          </a:p>
          <a:p>
            <a:r>
              <a:rPr lang="en-US" dirty="0"/>
              <a:t>We focus on unlimited, uninhibited reloads with one reload per share tendered as with Bob.</a:t>
            </a:r>
          </a:p>
        </p:txBody>
      </p:sp>
    </p:spTree>
    <p:extLst>
      <p:ext uri="{BB962C8B-B14F-4D97-AF65-F5344CB8AC3E}">
        <p14:creationId xmlns:p14="http://schemas.microsoft.com/office/powerpoint/2010/main" val="571595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3132"/>
            <a:ext cx="10515600" cy="5672667"/>
          </a:xfrm>
        </p:spPr>
        <p:txBody>
          <a:bodyPr>
            <a:normAutofit/>
          </a:bodyPr>
          <a:lstStyle/>
          <a:p>
            <a:r>
              <a:rPr lang="en-US" dirty="0"/>
              <a:t>Reload options are relatively young, created in 1987</a:t>
            </a:r>
          </a:p>
          <a:p>
            <a:r>
              <a:rPr lang="en-US" dirty="0"/>
              <a:t>Controversy has surrounded reload options from ignorance:</a:t>
            </a:r>
          </a:p>
          <a:p>
            <a:pPr lvl="1"/>
            <a:r>
              <a:rPr lang="en-US" dirty="0"/>
              <a:t>Ability to exercise again and again is a “money pump”</a:t>
            </a:r>
          </a:p>
          <a:p>
            <a:pPr lvl="1"/>
            <a:r>
              <a:rPr lang="en-US" dirty="0"/>
              <a:t>Companies “lose control of number of shares issued”</a:t>
            </a:r>
          </a:p>
          <a:p>
            <a:pPr lvl="1"/>
            <a:r>
              <a:rPr lang="en-US" dirty="0"/>
              <a:t>Reloads create bad incentives for executives to take big risks to compensate</a:t>
            </a:r>
          </a:p>
          <a:p>
            <a:pPr lvl="1"/>
            <a:endParaRPr lang="en-US" dirty="0"/>
          </a:p>
          <a:p>
            <a:r>
              <a:rPr lang="en-US" dirty="0"/>
              <a:t>However:</a:t>
            </a:r>
          </a:p>
          <a:p>
            <a:pPr marL="457200" lvl="1" indent="0">
              <a:buNone/>
            </a:pPr>
            <a:r>
              <a:rPr lang="en-US" dirty="0"/>
              <a:t>1. value of the reload option is bounded above and below by stock price and American call price</a:t>
            </a:r>
          </a:p>
          <a:p>
            <a:pPr marL="457200" lvl="1" indent="0">
              <a:buNone/>
            </a:pPr>
            <a:r>
              <a:rPr lang="en-US" dirty="0"/>
              <a:t>2. The net number of new shares issued is bounded by the initial count of reload options</a:t>
            </a:r>
          </a:p>
          <a:p>
            <a:pPr marL="457200" lvl="1" indent="0">
              <a:buNone/>
            </a:pPr>
            <a:r>
              <a:rPr lang="en-US" dirty="0"/>
              <a:t>3. The incentives from reloads are not much different than that of a European call</a:t>
            </a:r>
          </a:p>
        </p:txBody>
      </p:sp>
    </p:spTree>
    <p:extLst>
      <p:ext uri="{BB962C8B-B14F-4D97-AF65-F5344CB8AC3E}">
        <p14:creationId xmlns:p14="http://schemas.microsoft.com/office/powerpoint/2010/main" val="2878711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Reload vs. Euro Call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08692"/>
            <a:ext cx="6081308" cy="4351338"/>
          </a:xfrm>
        </p:spPr>
      </p:pic>
      <p:sp>
        <p:nvSpPr>
          <p:cNvPr id="5" name="TextBox 4"/>
          <p:cNvSpPr txBox="1"/>
          <p:nvPr/>
        </p:nvSpPr>
        <p:spPr>
          <a:xfrm>
            <a:off x="7010400" y="1888066"/>
            <a:ext cx="492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Although Reloads are more valuable, the curve is very similar to a European call under BS assumptions</a:t>
            </a:r>
          </a:p>
          <a:p>
            <a:endParaRPr lang="en-US" sz="2800" dirty="0"/>
          </a:p>
          <a:p>
            <a:r>
              <a:rPr lang="en-US" sz="2800" dirty="0"/>
              <a:t>(Further out of money = more valuable)</a:t>
            </a:r>
          </a:p>
          <a:p>
            <a:endParaRPr lang="en-US" sz="2800" dirty="0"/>
          </a:p>
          <a:p>
            <a:r>
              <a:rPr lang="en-US" sz="2800" dirty="0"/>
              <a:t>Similar incentive effects to a typical option; reloads aren’t so dangerous after all?</a:t>
            </a:r>
          </a:p>
        </p:txBody>
      </p:sp>
    </p:spTree>
    <p:extLst>
      <p:ext uri="{BB962C8B-B14F-4D97-AF65-F5344CB8AC3E}">
        <p14:creationId xmlns:p14="http://schemas.microsoft.com/office/powerpoint/2010/main" val="1700089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Assumptions and Set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3334"/>
            <a:ext cx="10515600" cy="516466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Employee can retain new shares from exercise</a:t>
            </a:r>
          </a:p>
          <a:p>
            <a:pPr marL="514350" indent="-514350">
              <a:buAutoNum type="arabicPeriod"/>
            </a:pPr>
            <a:r>
              <a:rPr lang="en-US" dirty="0"/>
              <a:t>Employee either owns or can borrow enough shares to pay the exercise price</a:t>
            </a:r>
          </a:p>
          <a:p>
            <a:pPr marL="514350" indent="-514350">
              <a:buAutoNum type="arabicPeriod"/>
            </a:pPr>
            <a:r>
              <a:rPr lang="en-US" dirty="0"/>
              <a:t>Stock price and compensation are unaffected by exercise	</a:t>
            </a:r>
          </a:p>
          <a:p>
            <a:pPr marL="514350" indent="-514350">
              <a:buAutoNum type="arabicPeriod"/>
            </a:pPr>
            <a:r>
              <a:rPr lang="en-US" dirty="0"/>
              <a:t>No transaction cost or taxes</a:t>
            </a:r>
          </a:p>
          <a:p>
            <a:pPr marL="514350" indent="-514350">
              <a:buAutoNum type="arabicPeriod"/>
            </a:pPr>
            <a:r>
              <a:rPr lang="en-US" dirty="0"/>
              <a:t>Non-negative dividend payments, stock strictly positive, prefer consumption</a:t>
            </a:r>
          </a:p>
          <a:p>
            <a:pPr marL="514350" indent="-514350">
              <a:buAutoNum type="arabicPeriod"/>
            </a:pPr>
            <a:endParaRPr lang="en-US" dirty="0"/>
          </a:p>
          <a:p>
            <a:r>
              <a:rPr lang="en-US" dirty="0"/>
              <a:t>The value of a reload option conveniently bounded:</a:t>
            </a:r>
          </a:p>
          <a:p>
            <a:pPr lvl="1"/>
            <a:r>
              <a:rPr lang="en-US" dirty="0"/>
              <a:t>Bounded above by the stock price</a:t>
            </a:r>
          </a:p>
          <a:p>
            <a:pPr lvl="1"/>
            <a:r>
              <a:rPr lang="en-US" dirty="0"/>
              <a:t>Bounded below by the corresponding American call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4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927</Words>
  <Application>Microsoft Office PowerPoint</Application>
  <PresentationFormat>Widescreen</PresentationFormat>
  <Paragraphs>117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Employee Reload Options</vt:lpstr>
      <vt:lpstr>Content</vt:lpstr>
      <vt:lpstr>1. What Is A Reload Option?</vt:lpstr>
      <vt:lpstr>Basic Reload Process</vt:lpstr>
      <vt:lpstr>Reload Option Example</vt:lpstr>
      <vt:lpstr>Variations and Conventions of Reloads</vt:lpstr>
      <vt:lpstr>2. Background</vt:lpstr>
      <vt:lpstr>Reload vs. Euro Call </vt:lpstr>
      <vt:lpstr>3. Assumptions and Set Up</vt:lpstr>
      <vt:lpstr>4. The Model</vt:lpstr>
      <vt:lpstr>5. The Discrete Exercise of The Option</vt:lpstr>
      <vt:lpstr>Multiple Exercises</vt:lpstr>
      <vt:lpstr>Theorem 1</vt:lpstr>
      <vt:lpstr>6. Valuation of Reload Options, Continuous Exercise</vt:lpstr>
      <vt:lpstr>7. Black Scholes Case With/Without Dividends</vt:lpstr>
      <vt:lpstr>Similarities to Standard Calls</vt:lpstr>
      <vt:lpstr>8. Time Vesting</vt:lpstr>
      <vt:lpstr>9. Conclusion/Opinion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Reload Options</dc:title>
  <dc:creator>K. Joseph Carroll</dc:creator>
  <cp:lastModifiedBy>K. Joseph Carroll</cp:lastModifiedBy>
  <cp:revision>83</cp:revision>
  <dcterms:created xsi:type="dcterms:W3CDTF">2016-10-03T21:28:01Z</dcterms:created>
  <dcterms:modified xsi:type="dcterms:W3CDTF">2016-10-04T15:29:32Z</dcterms:modified>
</cp:coreProperties>
</file>